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10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16/04/2015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t>16/04/2015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t>‹Nº›</a:t>
            </a:fld>
            <a:endParaRPr lang="es-MX"/>
          </a:p>
        </p:txBody>
      </p:sp>
    </p:spTree>
    <p:extLst>
      <p:ext uri="{BB962C8B-B14F-4D97-AF65-F5344CB8AC3E}">
        <p14:creationId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mx/url?sa=i&amp;rct=j&amp;q=&amp;esrc=s&amp;frm=1&amp;source=images&amp;cd=&amp;cad=rja&amp;uact=8&amp;docid=PQr45vaWfF9OJM&amp;tbnid=8Kp8EyAxf-zSZM:&amp;ved=0CAYQjRw&amp;url=http://www.cielosur.com/arthur_clarke.php&amp;ei=J70gU_aCOoiI2gXJ34DICQ&amp;bvm=bv.62788935,d.b2I&amp;psig=AFQjCNGACaL2GHoS0LebEvdWeouN2ytteA&amp;ust=1394740784254088"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3779912" y="0"/>
            <a:ext cx="536408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Área Académica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GEOGRAFIA</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rPr>
              <a:t>Tema</a:t>
            </a:r>
            <a:r>
              <a:rPr lang="es-MX" sz="16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1.3.3 SATELITES ARTIFICIALES</a:t>
            </a:r>
            <a:endParaRPr lang="es-MX" sz="16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rPr>
              <a:t>Profesor</a:t>
            </a:r>
            <a:r>
              <a:rPr lang="es-MX" sz="16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ING. EDUARDO GARCIA FLORES</a:t>
            </a:r>
            <a:r>
              <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rPr>
              <a:t>Periodo</a:t>
            </a:r>
            <a:r>
              <a:rPr lang="es-MX" sz="16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ENERO-JUNIO 2015</a:t>
            </a:r>
            <a:endParaRPr lang="es-MX" sz="16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959261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a:bodyPr>
          <a:lstStyle/>
          <a:p>
            <a:r>
              <a:rPr lang="fr-FR" sz="1800" b="1" u="sng" dirty="0" smtClean="0">
                <a:effectLst>
                  <a:outerShdw blurRad="38100" dist="38100" dir="2700000" algn="tl">
                    <a:srgbClr val="000000">
                      <a:alpha val="43137"/>
                    </a:srgbClr>
                  </a:outerShdw>
                </a:effectLst>
                <a:latin typeface="Arial" pitchFamily="34" charset="0"/>
                <a:cs typeface="Arial" pitchFamily="34" charset="0"/>
              </a:rPr>
              <a:t>Tema: SATELITES ARTIFICIALES</a:t>
            </a:r>
            <a:r>
              <a:rPr lang="fr-FR" sz="2800" b="1" u="sng" dirty="0">
                <a:effectLst>
                  <a:outerShdw blurRad="38100" dist="38100" dir="2700000" algn="tl">
                    <a:srgbClr val="000000">
                      <a:alpha val="43137"/>
                    </a:srgbClr>
                  </a:outerShdw>
                </a:effectLst>
                <a:latin typeface="Arial" pitchFamily="34" charset="0"/>
                <a:cs typeface="Arial" pitchFamily="34" charset="0"/>
              </a:rPr>
              <a:t/>
            </a:r>
            <a:br>
              <a:rPr lang="fr-FR" sz="2800" b="1" u="sng" dirty="0">
                <a:effectLst>
                  <a:outerShdw blurRad="38100" dist="38100" dir="2700000" algn="tl">
                    <a:srgbClr val="000000">
                      <a:alpha val="43137"/>
                    </a:srgbClr>
                  </a:outerShdw>
                </a:effectLst>
                <a:latin typeface="Arial" pitchFamily="34" charset="0"/>
                <a:cs typeface="Arial" pitchFamily="34" charset="0"/>
              </a:rPr>
            </a:br>
            <a:endParaRPr lang="es-MX" sz="2800" dirty="0"/>
          </a:p>
        </p:txBody>
      </p:sp>
      <p:sp>
        <p:nvSpPr>
          <p:cNvPr id="3" name="2 Marcador de contenido"/>
          <p:cNvSpPr>
            <a:spLocks noGrp="1"/>
          </p:cNvSpPr>
          <p:nvPr>
            <p:ph idx="1"/>
          </p:nvPr>
        </p:nvSpPr>
        <p:spPr>
          <a:xfrm>
            <a:off x="457200" y="1268760"/>
            <a:ext cx="8229600" cy="4137323"/>
          </a:xfrm>
        </p:spPr>
        <p:txBody>
          <a:bodyPr>
            <a:normAutofit fontScale="40000" lnSpcReduction="20000"/>
          </a:bodyPr>
          <a:lstStyle/>
          <a:p>
            <a:pPr marL="0" indent="0" algn="just">
              <a:lnSpc>
                <a:spcPct val="90000"/>
              </a:lnSpc>
              <a:buNone/>
            </a:pPr>
            <a:r>
              <a:rPr lang="fr-FR" b="1" u="sng" dirty="0" smtClean="0">
                <a:effectLst>
                  <a:outerShdw blurRad="38100" dist="38100" dir="2700000" algn="tl">
                    <a:srgbClr val="000000">
                      <a:alpha val="43137"/>
                    </a:srgbClr>
                  </a:outerShdw>
                </a:effectLst>
                <a:cs typeface="Arial" pitchFamily="34" charset="0"/>
              </a:rPr>
              <a:t>ABSTRACT: </a:t>
            </a:r>
            <a:r>
              <a:rPr lang="es-MX" b="1" dirty="0" smtClean="0"/>
              <a:t>Arthur </a:t>
            </a:r>
            <a:r>
              <a:rPr lang="es-MX" b="1" dirty="0"/>
              <a:t>C. Clarke (1945).  publica un artículo (revista Británica: Wireless Word) donde sugiere que se podrían eliminar todos los "cables" usados para telefonía si se instalaban tres estaciones de comunicaciones espaciales (satélites) en cierta órbita y a cierta </a:t>
            </a:r>
            <a:r>
              <a:rPr lang="es-MX" b="1" dirty="0" smtClean="0"/>
              <a:t>altura.</a:t>
            </a:r>
          </a:p>
          <a:p>
            <a:pPr marL="0" indent="0" algn="just">
              <a:lnSpc>
                <a:spcPct val="90000"/>
              </a:lnSpc>
              <a:buNone/>
            </a:pPr>
            <a:endParaRPr lang="en-US" b="1" dirty="0" smtClean="0"/>
          </a:p>
          <a:p>
            <a:pPr marL="0" indent="0" algn="just">
              <a:lnSpc>
                <a:spcPct val="90000"/>
              </a:lnSpc>
              <a:buNone/>
            </a:pPr>
            <a:r>
              <a:rPr lang="en-US" dirty="0" smtClean="0"/>
              <a:t>Arthur </a:t>
            </a:r>
            <a:r>
              <a:rPr lang="en-US" dirty="0"/>
              <a:t>C. Clarke (1945). published an article (British magazine Wireless Word) which suggests that it could remove all the "wires" used for telephony if three space communication stations (satellites) were installed in certain orbits and certain </a:t>
            </a:r>
            <a:r>
              <a:rPr lang="en-US" dirty="0" smtClean="0"/>
              <a:t>height.</a:t>
            </a:r>
            <a:endParaRPr lang="es-MX" u="sng" dirty="0">
              <a:effectLst>
                <a:outerShdw blurRad="38100" dist="38100" dir="2700000" algn="tl">
                  <a:srgbClr val="000000">
                    <a:alpha val="43137"/>
                  </a:srgbClr>
                </a:outerShdw>
              </a:effectLst>
              <a:cs typeface="Arial" pitchFamily="34" charset="0"/>
            </a:endParaRPr>
          </a:p>
          <a:p>
            <a:pPr marL="0" indent="0">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3000" b="1" u="sng" dirty="0" smtClean="0">
                <a:effectLst>
                  <a:outerShdw blurRad="38100" dist="38100" dir="2700000" algn="tl">
                    <a:srgbClr val="000000">
                      <a:alpha val="43137"/>
                    </a:srgbClr>
                  </a:outerShdw>
                </a:effectLst>
                <a:cs typeface="Arial" pitchFamily="34" charset="0"/>
              </a:rPr>
              <a:t>Keywords</a:t>
            </a:r>
            <a:r>
              <a:rPr lang="fr-FR" sz="3000" b="1" dirty="0" smtClean="0">
                <a:effectLst>
                  <a:outerShdw blurRad="38100" dist="38100" dir="2700000" algn="tl">
                    <a:srgbClr val="000000">
                      <a:alpha val="43137"/>
                    </a:srgbClr>
                  </a:outerShdw>
                </a:effectLst>
                <a:cs typeface="Arial" pitchFamily="34" charset="0"/>
              </a:rPr>
              <a:t>:SATELITES ARTIFICIALES</a:t>
            </a:r>
            <a:endParaRPr lang="es-MX" sz="3000" b="1" dirty="0">
              <a:effectLst>
                <a:outerShdw blurRad="38100" dist="38100" dir="2700000" algn="tl">
                  <a:srgbClr val="000000">
                    <a:alpha val="43137"/>
                  </a:srgbClr>
                </a:outerShdw>
              </a:effectLst>
              <a:cs typeface="Arial" pitchFamily="34" charset="0"/>
            </a:endParaRPr>
          </a:p>
          <a:p>
            <a:endParaRPr lang="es-MX" dirty="0"/>
          </a:p>
        </p:txBody>
      </p:sp>
      <p:pic>
        <p:nvPicPr>
          <p:cNvPr id="4" name="Picture 4" descr="http://www.cielosur.com/imagenes/i_notas/Arthur_Clark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2420888"/>
            <a:ext cx="6408712"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5321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pic>
        <p:nvPicPr>
          <p:cNvPr id="4" name="Picture 2" descr="C:\Users\Telecomm\Pictures\CONFERENCIA HUICHAPAN\img48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5616" y="2636912"/>
            <a:ext cx="6912768" cy="3168352"/>
          </a:xfrm>
          <a:prstGeom prst="rect">
            <a:avLst/>
          </a:prstGeom>
          <a:noFill/>
          <a:extLst>
            <a:ext uri="{909E8E84-426E-40DD-AFC4-6F175D3DCCD1}">
              <a14:hiddenFill xmlns:a14="http://schemas.microsoft.com/office/drawing/2010/main">
                <a:solidFill>
                  <a:srgbClr val="FFFFFF"/>
                </a:solidFill>
              </a14:hiddenFill>
            </a:ext>
          </a:extLst>
        </p:spPr>
      </p:pic>
      <p:sp>
        <p:nvSpPr>
          <p:cNvPr id="5" name="4 Rectángulo"/>
          <p:cNvSpPr/>
          <p:nvPr/>
        </p:nvSpPr>
        <p:spPr>
          <a:xfrm>
            <a:off x="1115616" y="1412776"/>
            <a:ext cx="6912768" cy="1477328"/>
          </a:xfrm>
          <a:prstGeom prst="rect">
            <a:avLst/>
          </a:prstGeom>
        </p:spPr>
        <p:txBody>
          <a:bodyPr wrap="square">
            <a:spAutoFit/>
          </a:bodyPr>
          <a:lstStyle/>
          <a:p>
            <a:pPr algn="just"/>
            <a:r>
              <a:rPr lang="es-MX" b="1" dirty="0" smtClean="0"/>
              <a:t>ORBITA GEOESTACIONARIA. Esta </a:t>
            </a:r>
            <a:r>
              <a:rPr lang="es-MX" b="1" dirty="0"/>
              <a:t>órbita sugerida por Clarke se le denomina Cinturón de Clarke u Orbita Geoestacionaria o </a:t>
            </a:r>
            <a:r>
              <a:rPr lang="es-MX" b="1" dirty="0" smtClean="0"/>
              <a:t>Geosíncrona.</a:t>
            </a:r>
          </a:p>
          <a:p>
            <a:pPr algn="just"/>
            <a:endParaRPr lang="es-MX" dirty="0" smtClean="0"/>
          </a:p>
          <a:p>
            <a:pPr algn="just"/>
            <a:r>
              <a:rPr lang="es-MX" dirty="0" smtClean="0"/>
              <a:t>ORBIT GEOSTATIONARY.</a:t>
            </a:r>
            <a:r>
              <a:rPr lang="es-MX" b="1" dirty="0" smtClean="0"/>
              <a:t> </a:t>
            </a:r>
            <a:r>
              <a:rPr lang="en-US" dirty="0" smtClean="0"/>
              <a:t>This </a:t>
            </a:r>
            <a:r>
              <a:rPr lang="en-US" dirty="0"/>
              <a:t>orbit suggested by Clarke is called Clarke Belt or Geostationary or Geosynchronous </a:t>
            </a:r>
            <a:r>
              <a:rPr lang="en-US" dirty="0" smtClean="0"/>
              <a:t>Orbit.</a:t>
            </a:r>
            <a:endParaRPr lang="es-MX" dirty="0"/>
          </a:p>
        </p:txBody>
      </p:sp>
      <p:sp>
        <p:nvSpPr>
          <p:cNvPr id="7" name="6 CuadroTexto"/>
          <p:cNvSpPr txBox="1"/>
          <p:nvPr/>
        </p:nvSpPr>
        <p:spPr>
          <a:xfrm>
            <a:off x="395536" y="404664"/>
            <a:ext cx="3941335" cy="646331"/>
          </a:xfrm>
          <a:prstGeom prst="rect">
            <a:avLst/>
          </a:prstGeom>
          <a:noFill/>
        </p:spPr>
        <p:txBody>
          <a:bodyPr wrap="none" rtlCol="0">
            <a:spAutoFit/>
          </a:bodyPr>
          <a:lstStyle/>
          <a:p>
            <a:r>
              <a:rPr lang="es-MX" dirty="0" smtClean="0"/>
              <a:t>MATERIA:  GEOGRAFIA</a:t>
            </a:r>
          </a:p>
          <a:p>
            <a:r>
              <a:rPr lang="es-MX" dirty="0" smtClean="0"/>
              <a:t>TEMA:        1.3.3 SATELITES ARTIFICIALES</a:t>
            </a:r>
            <a:endParaRPr lang="es-MX" dirty="0"/>
          </a:p>
        </p:txBody>
      </p:sp>
    </p:spTree>
    <p:extLst>
      <p:ext uri="{BB962C8B-B14F-4D97-AF65-F5344CB8AC3E}">
        <p14:creationId xmlns:p14="http://schemas.microsoft.com/office/powerpoint/2010/main" val="3857592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251520" y="908720"/>
            <a:ext cx="8568952" cy="2031325"/>
          </a:xfrm>
          <a:prstGeom prst="rect">
            <a:avLst/>
          </a:prstGeom>
        </p:spPr>
        <p:txBody>
          <a:bodyPr wrap="square">
            <a:spAutoFit/>
          </a:bodyPr>
          <a:lstStyle/>
          <a:p>
            <a:pPr>
              <a:defRPr/>
            </a:pPr>
            <a:r>
              <a:rPr lang="es-MX" sz="1400" b="1" dirty="0" smtClean="0">
                <a:latin typeface="Arial" charset="0"/>
              </a:rPr>
              <a:t>Primeros satélites en el mundo.</a:t>
            </a:r>
          </a:p>
          <a:p>
            <a:pPr>
              <a:defRPr/>
            </a:pPr>
            <a:r>
              <a:rPr lang="es-MX" sz="1400" b="1" dirty="0" smtClean="0">
                <a:latin typeface="Arial" charset="0"/>
              </a:rPr>
              <a:t>Satélites pasivos. Se </a:t>
            </a:r>
            <a:r>
              <a:rPr lang="es-MX" sz="1400" b="1" dirty="0">
                <a:latin typeface="Arial" charset="0"/>
              </a:rPr>
              <a:t>limitan a reflejar la señal recibida; se comportan como una especie de espejo en el que rebota la señal. </a:t>
            </a:r>
            <a:r>
              <a:rPr lang="es-MX" sz="1400" b="1" dirty="0" smtClean="0">
                <a:latin typeface="Arial" charset="0"/>
              </a:rPr>
              <a:t> </a:t>
            </a:r>
            <a:r>
              <a:rPr lang="es-MX" sz="1400" b="1" dirty="0" smtClean="0">
                <a:latin typeface="Tahoma" pitchFamily="34" charset="0"/>
              </a:rPr>
              <a:t>En </a:t>
            </a:r>
            <a:r>
              <a:rPr lang="es-MX" sz="1400" b="1" dirty="0">
                <a:latin typeface="Tahoma" pitchFamily="34" charset="0"/>
              </a:rPr>
              <a:t>1954 se pone en orbita el primer satélite pasivo  echo 1 (30 m de </a:t>
            </a:r>
            <a:r>
              <a:rPr lang="es-MX" sz="1400" b="1" dirty="0" err="1">
                <a:latin typeface="Tahoma" pitchFamily="34" charset="0"/>
              </a:rPr>
              <a:t>Diám</a:t>
            </a:r>
            <a:r>
              <a:rPr lang="es-MX" sz="1400" b="1" dirty="0">
                <a:latin typeface="Tahoma" pitchFamily="34" charset="0"/>
              </a:rPr>
              <a:t>.). </a:t>
            </a:r>
            <a:r>
              <a:rPr lang="es-MX" sz="1400" b="1" dirty="0" smtClean="0">
                <a:latin typeface="Tahoma" pitchFamily="34" charset="0"/>
              </a:rPr>
              <a:t>Entre </a:t>
            </a:r>
            <a:r>
              <a:rPr lang="es-MX" sz="1400" b="1" dirty="0">
                <a:latin typeface="Tahoma" pitchFamily="34" charset="0"/>
              </a:rPr>
              <a:t>1956-1962,  presto Servicio de  larga distancia Washington D.C. y Hawái</a:t>
            </a:r>
            <a:r>
              <a:rPr lang="es-MX" sz="1400" b="1" dirty="0" smtClean="0">
                <a:latin typeface="Tahoma" pitchFamily="34" charset="0"/>
              </a:rPr>
              <a:t>.</a:t>
            </a:r>
          </a:p>
          <a:p>
            <a:pPr>
              <a:defRPr/>
            </a:pPr>
            <a:endParaRPr lang="es-MX" sz="1400" b="1" dirty="0">
              <a:latin typeface="Tahoma" pitchFamily="34" charset="0"/>
            </a:endParaRPr>
          </a:p>
          <a:p>
            <a:pPr>
              <a:defRPr/>
            </a:pPr>
            <a:r>
              <a:rPr lang="en-US" sz="1400" dirty="0"/>
              <a:t>First satellites in the world.</a:t>
            </a:r>
            <a:br>
              <a:rPr lang="en-US" sz="1400" dirty="0"/>
            </a:br>
            <a:r>
              <a:rPr lang="en-US" sz="1400" dirty="0"/>
              <a:t>Passive satellites. Merely reflect the received signal; behave as a kind of mirror that bounces the signal. In 1954 starts the first passive satellite orbits echo 1 (30 m dia.). Between 1956-1962, I pay long distance service Washington DC and Hawaii</a:t>
            </a:r>
            <a:endParaRPr lang="es-MX" sz="1400" b="1" dirty="0">
              <a:latin typeface="Arial" charset="0"/>
            </a:endParaRPr>
          </a:p>
        </p:txBody>
      </p:sp>
      <p:pic>
        <p:nvPicPr>
          <p:cNvPr id="6" name="5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44" y="2940045"/>
            <a:ext cx="8064896" cy="2937227"/>
          </a:xfrm>
          <a:prstGeom prst="rect">
            <a:avLst/>
          </a:prstGeom>
        </p:spPr>
      </p:pic>
    </p:spTree>
    <p:extLst>
      <p:ext uri="{BB962C8B-B14F-4D97-AF65-F5344CB8AC3E}">
        <p14:creationId xmlns:p14="http://schemas.microsoft.com/office/powerpoint/2010/main" val="1210213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4" name="3 Rectángulo"/>
          <p:cNvSpPr/>
          <p:nvPr/>
        </p:nvSpPr>
        <p:spPr>
          <a:xfrm>
            <a:off x="251520" y="764704"/>
            <a:ext cx="8640960" cy="1600438"/>
          </a:xfrm>
          <a:prstGeom prst="rect">
            <a:avLst/>
          </a:prstGeom>
        </p:spPr>
        <p:txBody>
          <a:bodyPr wrap="square">
            <a:spAutoFit/>
          </a:bodyPr>
          <a:lstStyle/>
          <a:p>
            <a:pPr algn="ctr">
              <a:defRPr/>
            </a:pPr>
            <a:r>
              <a:rPr lang="es-MX" sz="1400" b="1" dirty="0">
                <a:latin typeface="Arial" charset="0"/>
              </a:rPr>
              <a:t>Satélites activos</a:t>
            </a:r>
            <a:br>
              <a:rPr lang="es-MX" sz="1400" b="1" dirty="0">
                <a:latin typeface="Arial" charset="0"/>
              </a:rPr>
            </a:br>
            <a:r>
              <a:rPr lang="es-MX" sz="1400" b="1" dirty="0">
                <a:latin typeface="Arial" charset="0"/>
              </a:rPr>
              <a:t>Amplifican las señales que reciben antes de remitirlas hacia la Tierra. Son los más </a:t>
            </a:r>
            <a:r>
              <a:rPr lang="es-MX" sz="1400" b="1" dirty="0" smtClean="0">
                <a:latin typeface="Arial" charset="0"/>
              </a:rPr>
              <a:t>habituales.</a:t>
            </a:r>
          </a:p>
          <a:p>
            <a:pPr algn="ctr">
              <a:defRPr/>
            </a:pPr>
            <a:r>
              <a:rPr lang="pt-BR" sz="1400" b="1" dirty="0" smtClean="0">
                <a:latin typeface="Arial" charset="0"/>
              </a:rPr>
              <a:t>En1957 </a:t>
            </a:r>
            <a:r>
              <a:rPr lang="pt-BR" sz="1400" b="1" dirty="0">
                <a:latin typeface="Arial" charset="0"/>
              </a:rPr>
              <a:t>(Oct</a:t>
            </a:r>
            <a:r>
              <a:rPr lang="pt-BR" sz="1400" b="1" dirty="0" smtClean="0">
                <a:latin typeface="Arial" charset="0"/>
              </a:rPr>
              <a:t>.) se pone em orbita  </a:t>
            </a:r>
            <a:r>
              <a:rPr lang="pt-BR" sz="1400" dirty="0">
                <a:latin typeface="Arial" charset="0"/>
              </a:rPr>
              <a:t>Sputnik I 1er </a:t>
            </a:r>
            <a:r>
              <a:rPr lang="pt-BR" sz="1400" b="1" dirty="0">
                <a:latin typeface="Arial" charset="0"/>
              </a:rPr>
              <a:t>satélite terrestre activo</a:t>
            </a:r>
            <a:r>
              <a:rPr lang="pt-BR" sz="1400" b="1" dirty="0" smtClean="0">
                <a:latin typeface="Arial" charset="0"/>
              </a:rPr>
              <a:t>.</a:t>
            </a:r>
          </a:p>
          <a:p>
            <a:pPr algn="ctr">
              <a:defRPr/>
            </a:pPr>
            <a:endParaRPr lang="pt-BR" sz="1400" b="1" dirty="0">
              <a:latin typeface="Arial" charset="0"/>
            </a:endParaRPr>
          </a:p>
          <a:p>
            <a:pPr algn="ctr">
              <a:defRPr/>
            </a:pPr>
            <a:r>
              <a:rPr lang="en-US" sz="1400" dirty="0"/>
              <a:t>Active satellites? Amplify the signals they receive before submitting to Earth. They are the most common.</a:t>
            </a:r>
            <a:br>
              <a:rPr lang="en-US" sz="1400" dirty="0"/>
            </a:br>
            <a:r>
              <a:rPr lang="en-US" sz="1400" dirty="0"/>
              <a:t>En1957 (Oct.) put </a:t>
            </a:r>
            <a:r>
              <a:rPr lang="en-US" sz="1400" dirty="0" err="1"/>
              <a:t>em</a:t>
            </a:r>
            <a:r>
              <a:rPr lang="en-US" sz="1400" dirty="0"/>
              <a:t> orbiting Sputnik I 1st active earth satellite</a:t>
            </a:r>
            <a:endParaRPr lang="es-MX" sz="1400" dirty="0">
              <a:latin typeface="Arial" charset="0"/>
            </a:endParaRPr>
          </a:p>
          <a:p>
            <a:pPr algn="ctr">
              <a:defRPr/>
            </a:pPr>
            <a:endParaRPr lang="es-MX" sz="1400" b="1" dirty="0">
              <a:latin typeface="Arial" charset="0"/>
            </a:endParaRPr>
          </a:p>
        </p:txBody>
      </p:sp>
      <p:pic>
        <p:nvPicPr>
          <p:cNvPr id="5" name="Picture 6" descr="http://t1.gstatic.com/images?q=tbn:ANd9GcS68zlOkF9UE__4wR-4niOReNb6UIdk70ocgPYbggGjoa1lMVxHcDaGxr8FUQ"/>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2276873"/>
            <a:ext cx="7488832" cy="3600400"/>
          </a:xfrm>
          <a:prstGeom prst="rect">
            <a:avLst/>
          </a:prstGeom>
          <a:solidFill>
            <a:srgbClr val="FF0000"/>
          </a:solidFill>
          <a:ln>
            <a:solidFill>
              <a:srgbClr val="FF0000"/>
            </a:solidFill>
          </a:ln>
          <a:effectLst>
            <a:glow rad="228600">
              <a:schemeClr val="accent6">
                <a:satMod val="175000"/>
                <a:alpha val="40000"/>
              </a:schemeClr>
            </a:glow>
          </a:effectLst>
        </p:spPr>
      </p:pic>
      <p:sp>
        <p:nvSpPr>
          <p:cNvPr id="7" name="6 CuadroTexto"/>
          <p:cNvSpPr txBox="1"/>
          <p:nvPr/>
        </p:nvSpPr>
        <p:spPr>
          <a:xfrm>
            <a:off x="251520" y="6093296"/>
            <a:ext cx="5536131" cy="646331"/>
          </a:xfrm>
          <a:prstGeom prst="rect">
            <a:avLst/>
          </a:prstGeom>
          <a:noFill/>
        </p:spPr>
        <p:txBody>
          <a:bodyPr wrap="none" rtlCol="0">
            <a:spAutoFit/>
          </a:bodyPr>
          <a:lstStyle/>
          <a:p>
            <a:pPr algn="ctr"/>
            <a:r>
              <a:rPr lang="es-MX" dirty="0" smtClean="0"/>
              <a:t>Bibliografía: SATELLITE COMMUNICATIONS ENGINEERING</a:t>
            </a:r>
          </a:p>
          <a:p>
            <a:pPr algn="ctr"/>
            <a:r>
              <a:rPr lang="es-MX" dirty="0" smtClean="0"/>
              <a:t>EDITED BY DR. K. MIYA</a:t>
            </a:r>
            <a:endParaRPr lang="es-MX" dirty="0"/>
          </a:p>
        </p:txBody>
      </p:sp>
    </p:spTree>
    <p:extLst>
      <p:ext uri="{BB962C8B-B14F-4D97-AF65-F5344CB8AC3E}">
        <p14:creationId xmlns:p14="http://schemas.microsoft.com/office/powerpoint/2010/main" val="69655580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154</Words>
  <Application>Microsoft Office PowerPoint</Application>
  <PresentationFormat>Presentación en pantalla (4:3)</PresentationFormat>
  <Paragraphs>51</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Presentación de PowerPoint</vt:lpstr>
      <vt:lpstr>Tema: SATELITES ARTIFICIALES </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Telecomm</cp:lastModifiedBy>
  <cp:revision>12</cp:revision>
  <dcterms:created xsi:type="dcterms:W3CDTF">2014-07-09T15:06:15Z</dcterms:created>
  <dcterms:modified xsi:type="dcterms:W3CDTF">2015-04-16T17:51:27Z</dcterms:modified>
</cp:coreProperties>
</file>